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81" r:id="rId1"/>
  </p:sldMasterIdLst>
  <p:notesMasterIdLst>
    <p:notesMasterId r:id="rId28"/>
  </p:notesMasterIdLst>
  <p:sldIdLst>
    <p:sldId id="367" r:id="rId2"/>
    <p:sldId id="368" r:id="rId3"/>
    <p:sldId id="370" r:id="rId4"/>
    <p:sldId id="371" r:id="rId5"/>
    <p:sldId id="397" r:id="rId6"/>
    <p:sldId id="398" r:id="rId7"/>
    <p:sldId id="399" r:id="rId8"/>
    <p:sldId id="400" r:id="rId9"/>
    <p:sldId id="401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80" r:id="rId27"/>
  </p:sldIdLst>
  <p:sldSz cx="10080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FD57FED2-D91F-4F71-8CDB-7769664EA99B}">
          <p14:sldIdLst>
            <p14:sldId id="367"/>
            <p14:sldId id="368"/>
            <p14:sldId id="370"/>
            <p14:sldId id="371"/>
            <p14:sldId id="397"/>
            <p14:sldId id="398"/>
            <p14:sldId id="399"/>
            <p14:sldId id="400"/>
            <p14:sldId id="401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8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268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нюкова Елена Евгеньевна" initials="ВЕЕ" lastIdx="1" clrIdx="0">
    <p:extLst>
      <p:ext uri="{19B8F6BF-5375-455C-9EA6-DF929625EA0E}">
        <p15:presenceInfo xmlns:p15="http://schemas.microsoft.com/office/powerpoint/2012/main" xmlns="" userId="S-1-5-21-4031190145-4269843377-2685494218-52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9999"/>
    <a:srgbClr val="C3D6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5" autoAdjust="0"/>
    <p:restoredTop sz="86436" autoAdjust="0"/>
  </p:normalViewPr>
  <p:slideViewPr>
    <p:cSldViewPr>
      <p:cViewPr varScale="1">
        <p:scale>
          <a:sx n="111" d="100"/>
          <a:sy n="111" d="100"/>
        </p:scale>
        <p:origin x="-1368" y="-84"/>
      </p:cViewPr>
      <p:guideLst>
        <p:guide orient="horz" pos="2268"/>
        <p:guide pos="3175"/>
      </p:guideLst>
    </p:cSldViewPr>
  </p:slideViewPr>
  <p:outlineViewPr>
    <p:cViewPr>
      <p:scale>
        <a:sx n="33" d="100"/>
        <a:sy n="33" d="100"/>
      </p:scale>
      <p:origin x="0" y="21624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notesViewPr>
    <p:cSldViewPr>
      <p:cViewPr varScale="1">
        <p:scale>
          <a:sx n="57" d="100"/>
          <a:sy n="57" d="100"/>
        </p:scale>
        <p:origin x="-1788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980E8-4A86-49D7-B257-7DC4464E610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4538"/>
            <a:ext cx="5210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E6E26-19AE-4897-8691-DCB18AB61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874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36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1pPr>
    <a:lvl2pPr marL="493685" algn="l" defTabSz="98736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2pPr>
    <a:lvl3pPr marL="987369" algn="l" defTabSz="98736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3pPr>
    <a:lvl4pPr marL="1481054" algn="l" defTabSz="98736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4pPr>
    <a:lvl5pPr marL="1974738" algn="l" defTabSz="98736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5pPr>
    <a:lvl6pPr marL="2468423" algn="l" defTabSz="98736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6pPr>
    <a:lvl7pPr marL="2962107" algn="l" defTabSz="98736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7pPr>
    <a:lvl8pPr marL="3455792" algn="l" defTabSz="98736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8pPr>
    <a:lvl9pPr marL="3949476" algn="l" defTabSz="98736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лист_1"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E2B4C6-85EB-4DEF-AA9E-909609F6F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5558" y="5542809"/>
            <a:ext cx="8694539" cy="13915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46" b="1">
                <a:solidFill>
                  <a:srgbClr val="FFFFFF"/>
                </a:solidFill>
                <a:effectLst/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7416576" y="447386"/>
            <a:ext cx="2180967" cy="49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06451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57">
          <p15:clr>
            <a:srgbClr val="FBAE40"/>
          </p15:clr>
        </p15:guide>
        <p15:guide id="2" pos="315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, текст с объек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4560871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0973" y="1458128"/>
            <a:ext cx="4560871" cy="11337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46" b="1">
                <a:solidFill>
                  <a:srgbClr val="CC0000"/>
                </a:solidFill>
                <a:latin typeface="Montserrat" panose="00000500000000000000" pitchFamily="2" charset="-52"/>
              </a:defRPr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40D9E098-DDEE-425E-B7AB-B9131DB03FC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40312" y="-1"/>
            <a:ext cx="5040313" cy="66203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7711D6CD-9FAC-426B-B570-D5E792138F28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277780" y="2591878"/>
            <a:ext cx="4564063" cy="3779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23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109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овые блоки с объек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9525000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0972" y="1458128"/>
            <a:ext cx="9521840" cy="6213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46" b="1">
                <a:solidFill>
                  <a:srgbClr val="CC0000"/>
                </a:solidFill>
                <a:latin typeface="Montserrat" panose="00000500000000000000" pitchFamily="2" charset="-52"/>
              </a:defRPr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5A4FC9F-E9AD-4968-8D06-D4F62C2CEA6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3" y="2226598"/>
            <a:ext cx="4663281" cy="401847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2B8F4F5B-CB11-45F9-9562-6BB63CAC307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40313" y="2223968"/>
            <a:ext cx="4762500" cy="401847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7912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овые блоки с объектами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9525000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0972" y="1458128"/>
            <a:ext cx="9521840" cy="6213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46" b="1">
                <a:solidFill>
                  <a:srgbClr val="CC0000"/>
                </a:solidFill>
                <a:latin typeface="Montserrat" panose="00000500000000000000" pitchFamily="2" charset="-52"/>
              </a:defRPr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5A4FC9F-E9AD-4968-8D06-D4F62C2CEA6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3" y="2793473"/>
            <a:ext cx="4663281" cy="3514587"/>
          </a:xfrm>
          <a:prstGeom prst="rect">
            <a:avLst/>
          </a:prstGeom>
        </p:spPr>
        <p:txBody>
          <a:bodyPr/>
          <a:lstStyle>
            <a:lvl1pPr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2B8F4F5B-CB11-45F9-9562-6BB63CAC307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40313" y="2790843"/>
            <a:ext cx="4762500" cy="3514587"/>
          </a:xfrm>
          <a:prstGeom prst="rect">
            <a:avLst/>
          </a:prstGeom>
        </p:spPr>
        <p:txBody>
          <a:bodyPr/>
          <a:lstStyle>
            <a:lvl1pPr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962A2E2E-7D52-48ED-93FB-DE1063426E88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283892" y="2356823"/>
            <a:ext cx="4657201" cy="3610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43" b="0">
                <a:latin typeface="Montserrat" panose="00000500000000000000" pitchFamily="2" charset="-52"/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xmlns="" id="{92569CB0-6C16-4AC0-BBF2-802B414178A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036630" y="2356823"/>
            <a:ext cx="4760104" cy="3610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43" b="0">
                <a:latin typeface="Montserrat" panose="00000500000000000000" pitchFamily="2" charset="-52"/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0493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9525000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5A4FC9F-E9AD-4968-8D06-D4F62C2CEA6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3" y="1593049"/>
            <a:ext cx="4663281" cy="40158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613DCF4D-5D97-418E-9E8B-D15B2CF0096E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040315" y="1591734"/>
            <a:ext cx="4762498" cy="40158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8124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ы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9525000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5A4FC9F-E9AD-4968-8D06-D4F62C2CEA6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3" y="1593049"/>
            <a:ext cx="2282031" cy="40158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613DCF4D-5D97-418E-9E8B-D15B2CF0096E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040315" y="1591734"/>
            <a:ext cx="2282029" cy="40158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3D8DB0E1-6EB1-4A3F-912A-DDABC7331DFC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2659063" y="1591734"/>
            <a:ext cx="2282029" cy="40158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17F02BB3-313C-4903-B41B-2831751BC954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7421563" y="1591734"/>
            <a:ext cx="2381250" cy="40158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7549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9525000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5A4FC9F-E9AD-4968-8D06-D4F62C2CEA6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2" y="1593048"/>
            <a:ext cx="9524999" cy="46520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389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5A4FC9F-E9AD-4968-8D06-D4F62C2CEA6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3" y="576323"/>
            <a:ext cx="9524999" cy="56057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4674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Объект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5A4FC9F-E9AD-4968-8D06-D4F62C2CEA6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3" y="3409595"/>
            <a:ext cx="9524999" cy="27724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E7C6D480-1A5E-41E7-AA25-F4026617989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77813" y="576322"/>
            <a:ext cx="9524999" cy="27142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2109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Объект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5A4FC9F-E9AD-4968-8D06-D4F62C2CEA6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3" y="576322"/>
            <a:ext cx="9524999" cy="25056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AD65954D-FC22-4673-9C3F-1650C0D49C4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77814" y="3200958"/>
            <a:ext cx="3021912" cy="2981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9D9D32F4-4E4E-4156-8E6B-B81E7FB1782F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529357" y="3200956"/>
            <a:ext cx="3021912" cy="2981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C539B269-C78E-42B9-BF64-F6BF0A20CA36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780899" y="3200956"/>
            <a:ext cx="3021912" cy="2981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3163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55C5D13-65A7-485F-996C-2D7D3EED319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81C0F515-4BBD-4AB6-A1C2-D7CC1B61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813" y="576323"/>
            <a:ext cx="9525000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defRPr sz="1984" b="0">
                <a:solidFill>
                  <a:schemeClr val="tx1"/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7854FF64-4E97-4BB0-B7BE-81E9D4A07CB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3" y="1316664"/>
            <a:ext cx="9525000" cy="49913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330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лист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E2B4C6-85EB-4DEF-AA9E-909609F6F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5558" y="5542809"/>
            <a:ext cx="8694539" cy="13915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46" b="1">
                <a:solidFill>
                  <a:srgbClr val="CC0000"/>
                </a:solidFill>
                <a:effectLst/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466" t="30880" r="15682" b="32750"/>
          <a:stretch/>
        </p:blipFill>
        <p:spPr>
          <a:xfrm>
            <a:off x="7412258" y="503312"/>
            <a:ext cx="2236566" cy="52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199520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57">
          <p15:clr>
            <a:srgbClr val="FBAE40"/>
          </p15:clr>
        </p15:guide>
        <p15:guide id="2" pos="315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5348597-C226-4039-8333-DA610F1B04D4}"/>
              </a:ext>
            </a:extLst>
          </p:cNvPr>
          <p:cNvSpPr/>
          <p:nvPr userDrawn="1"/>
        </p:nvSpPr>
        <p:spPr>
          <a:xfrm>
            <a:off x="0" y="6620361"/>
            <a:ext cx="10080638" cy="62132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1993" tIns="35997" rIns="71993" bIns="35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17" dirty="0">
                <a:solidFill>
                  <a:srgbClr val="FFFFFF"/>
                </a:solidFill>
              </a:rPr>
              <a:t> </a:t>
            </a:r>
            <a:endParaRPr lang="ru-RU" sz="1417" dirty="0">
              <a:solidFill>
                <a:srgbClr val="FFFFFF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0DC5509-80EA-4183-9C78-DCBB2E6A6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9207" y="6739375"/>
            <a:ext cx="3402211" cy="3832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44EA217-D51E-49D1-83AE-5830F22E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34672" y="6739375"/>
            <a:ext cx="2268141" cy="3832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D061AED-53DD-4FBB-831F-6949CB68F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813" y="576324"/>
            <a:ext cx="9525000" cy="6213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defRPr sz="1890" b="0">
                <a:solidFill>
                  <a:schemeClr val="tx1"/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91912489-5536-4432-B48B-60257A65AD0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77813" y="1316664"/>
            <a:ext cx="9525000" cy="4991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60" b="1">
                <a:latin typeface="Montserrat" panose="00000500000000000000" pitchFamily="2" charset="-52"/>
              </a:defRPr>
            </a:lvl1pPr>
            <a:lvl2pPr marL="0" indent="191655">
              <a:defRPr sz="1260">
                <a:latin typeface="Montserrat" panose="00000500000000000000" pitchFamily="2" charset="-52"/>
              </a:defRPr>
            </a:lvl2pPr>
            <a:lvl3pPr marL="191655" indent="-191655">
              <a:defRPr sz="1155">
                <a:latin typeface="Montserrat" panose="00000500000000000000" pitchFamily="2" charset="-52"/>
              </a:defRPr>
            </a:lvl3pPr>
            <a:lvl4pPr marL="191655" indent="-191655">
              <a:defRPr sz="1050">
                <a:latin typeface="Montserrat" panose="00000500000000000000" pitchFamily="2" charset="-52"/>
              </a:defRPr>
            </a:lvl4pPr>
            <a:lvl5pPr marL="191655" indent="-191655">
              <a:defRPr sz="1050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686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лист_2"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7488584" y="6234151"/>
            <a:ext cx="2180967" cy="49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29860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1701" userDrawn="1">
          <p15:clr>
            <a:srgbClr val="FBAE40"/>
          </p15:clr>
        </p15:guide>
        <p15:guide id="4" pos="317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лист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466" t="30880" r="15682" b="32750"/>
          <a:stretch/>
        </p:blipFill>
        <p:spPr>
          <a:xfrm>
            <a:off x="7484266" y="6047928"/>
            <a:ext cx="2236566" cy="52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143591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1701" userDrawn="1">
          <p15:clr>
            <a:srgbClr val="FBAE40"/>
          </p15:clr>
        </p15:guide>
        <p15:guide id="4" pos="317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9525000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0972" y="1458128"/>
            <a:ext cx="9521840" cy="6213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46" b="1">
                <a:solidFill>
                  <a:srgbClr val="CC0000"/>
                </a:solidFill>
                <a:latin typeface="Montserrat" panose="00000500000000000000" pitchFamily="2" charset="-52"/>
              </a:defRPr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3DCD6A81-FB0A-498D-A607-B5C694AFB2E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77813" y="2213020"/>
            <a:ext cx="9521840" cy="22803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23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169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аблица 12">
            <a:extLst>
              <a:ext uri="{FF2B5EF4-FFF2-40B4-BE49-F238E27FC236}">
                <a16:creationId xmlns:a16="http://schemas.microsoft.com/office/drawing/2014/main" xmlns="" id="{1318678D-4CCD-4E16-805F-E864BCC0B926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278268" y="2593086"/>
            <a:ext cx="9520590" cy="2025214"/>
          </a:xfrm>
        </p:spPr>
        <p:txBody>
          <a:bodyPr anchor="t">
            <a:normAutofit/>
          </a:bodyPr>
          <a:lstStyle>
            <a:lvl1pPr>
              <a:defRPr sz="1323">
                <a:latin typeface="Montserrat" panose="00000500000000000000" pitchFamily="2" charset="-52"/>
              </a:defRPr>
            </a:lvl1pPr>
          </a:lstStyle>
          <a:p>
            <a:r>
              <a:rPr lang="ru-RU"/>
              <a:t>Вставка таблицы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9525000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0972" y="1458128"/>
            <a:ext cx="9521840" cy="6213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46" b="1">
                <a:solidFill>
                  <a:srgbClr val="CC0000"/>
                </a:solidFill>
                <a:latin typeface="Montserrat" panose="00000500000000000000" pitchFamily="2" charset="-52"/>
              </a:defRPr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xmlns="" id="{CC297A0C-5BCE-4541-B33C-4EF77C0478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77812" y="5930143"/>
            <a:ext cx="9104520" cy="4625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82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-52"/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01057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1701" userDrawn="1">
          <p15:clr>
            <a:srgbClr val="FBAE40"/>
          </p15:clr>
        </p15:guide>
        <p15:guide id="4" pos="317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, текст с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9525000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0972" y="1458128"/>
            <a:ext cx="9521840" cy="6213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46" b="1">
                <a:solidFill>
                  <a:srgbClr val="CC0000"/>
                </a:solidFill>
                <a:latin typeface="Montserrat" panose="00000500000000000000" pitchFamily="2" charset="-52"/>
              </a:defRPr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3DCD6A81-FB0A-498D-A607-B5C694AFB2E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77812" y="2213021"/>
            <a:ext cx="4564063" cy="3788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23" b="1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40D9E098-DDEE-425E-B7AB-B9131DB03FC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40313" y="2223967"/>
            <a:ext cx="4762500" cy="41470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7711D6CD-9FAC-426B-B570-D5E792138F28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277780" y="2651997"/>
            <a:ext cx="4564063" cy="3719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23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178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с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4560871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40D9E098-DDEE-425E-B7AB-B9131DB03FC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40312" y="-1"/>
            <a:ext cx="5040313" cy="66203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lnSpc>
                <a:spcPct val="150000"/>
              </a:lnSpc>
              <a:buNone/>
              <a:defRPr sz="1323" b="1">
                <a:latin typeface="Montserrat" panose="00000500000000000000" pitchFamily="2" charset="-52"/>
              </a:defRPr>
            </a:lvl1pPr>
            <a:lvl2pPr marL="0" indent="201257">
              <a:defRPr sz="1323">
                <a:latin typeface="Montserrat" panose="00000500000000000000" pitchFamily="2" charset="-52"/>
              </a:defRPr>
            </a:lvl2pPr>
            <a:lvl3pPr marL="201257" indent="-201257">
              <a:defRPr sz="1213">
                <a:latin typeface="Montserrat" panose="00000500000000000000" pitchFamily="2" charset="-52"/>
              </a:defRPr>
            </a:lvl3pPr>
            <a:lvl4pPr marL="201257" indent="-201257">
              <a:defRPr sz="1102">
                <a:latin typeface="Montserrat" panose="00000500000000000000" pitchFamily="2" charset="-52"/>
              </a:defRPr>
            </a:lvl4pPr>
            <a:lvl5pPr marL="201257" indent="-201257">
              <a:defRPr sz="1102"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0C787ED0-701B-4227-8271-5F3FB172A70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77812" y="1584101"/>
            <a:ext cx="4564063" cy="3788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23" b="1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xmlns="" id="{AFA60B51-CE78-49D4-B84D-ED6A2E206EC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277780" y="2023078"/>
            <a:ext cx="4564063" cy="42849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23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604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4507CA-90BD-4F96-BA2B-63A4509CD278}"/>
              </a:ext>
            </a:extLst>
          </p:cNvPr>
          <p:cNvSpPr/>
          <p:nvPr/>
        </p:nvSpPr>
        <p:spPr>
          <a:xfrm>
            <a:off x="0" y="6620360"/>
            <a:ext cx="10080638" cy="62132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605" tIns="37802" rIns="75605" bIns="378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88" dirty="0">
                <a:solidFill>
                  <a:srgbClr val="FFFFFF"/>
                </a:solidFill>
              </a:rPr>
              <a:t> </a:t>
            </a:r>
            <a:endParaRPr lang="ru-RU" sz="1488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813" y="576323"/>
            <a:ext cx="4560871" cy="6213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984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7" y="6739374"/>
            <a:ext cx="340221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4672" y="6739374"/>
            <a:ext cx="2268141" cy="3832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0C787ED0-701B-4227-8271-5F3FB172A70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77812" y="1584101"/>
            <a:ext cx="4564063" cy="3788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23" b="1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xmlns="" id="{AFA60B51-CE78-49D4-B84D-ED6A2E206EC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277780" y="2023078"/>
            <a:ext cx="4564063" cy="42849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23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2">
            <a:extLst>
              <a:ext uri="{FF2B5EF4-FFF2-40B4-BE49-F238E27FC236}">
                <a16:creationId xmlns:a16="http://schemas.microsoft.com/office/drawing/2014/main" xmlns="" id="{43AE759A-548D-41E9-9ECB-D082AE11B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40312" y="1"/>
            <a:ext cx="5040313" cy="66203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102">
                <a:latin typeface="Montserrat" panose="00000500000000000000" pitchFamily="2" charset="-52"/>
              </a:defRPr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4" t="32450" r="16792" b="33203"/>
          <a:stretch/>
        </p:blipFill>
        <p:spPr>
          <a:xfrm>
            <a:off x="277813" y="6827647"/>
            <a:ext cx="1257363" cy="2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773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83297"/>
            <a:ext cx="8694539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916484"/>
            <a:ext cx="8694539" cy="4567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672697"/>
            <a:ext cx="226814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672697"/>
            <a:ext cx="340221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www.solid.ru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672697"/>
            <a:ext cx="226814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E5F0-59B3-42F5-8207-AE4D054C2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8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680" r:id="rId20"/>
  </p:sldLayoutIdLst>
  <p:hf hdr="0" dt="0"/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555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1017392"/>
            <a:ext cx="9303752" cy="62132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300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Банк Солидарность предлагает своим клиентам широкий спектр кредитных продуктов: от готовых решений до индивидуальных условий, разработанных под потребности каждого финансируемого проекта</a:t>
            </a:r>
            <a:endParaRPr lang="ru-RU" sz="1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90944" y="424531"/>
            <a:ext cx="9521840" cy="621326"/>
          </a:xfrm>
        </p:spPr>
        <p:txBody>
          <a:bodyPr/>
          <a:lstStyle/>
          <a:p>
            <a:r>
              <a:rPr lang="ru-RU" dirty="0"/>
              <a:t>Базовые кредитные продукты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75816" y="2962414"/>
            <a:ext cx="9290621" cy="135732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sz="1800" b="1" dirty="0"/>
              <a:t>Гарантия</a:t>
            </a:r>
          </a:p>
          <a:p>
            <a:pPr algn="just">
              <a:lnSpc>
                <a:spcPct val="107000"/>
              </a:lnSpc>
            </a:pPr>
            <a:r>
              <a:rPr lang="ru-RU" sz="1300" dirty="0"/>
              <a:t>письменное обязательство гаранта (Банка), принятое по просьбе Клиента (Принципала), в силу которого Банк по требованию третьего лица (Бенефициара) должен уплатить последнему определенную денежную сумму при наличии условий, предусмотренных данным обязательством</a:t>
            </a:r>
          </a:p>
          <a:p>
            <a:pPr algn="just">
              <a:lnSpc>
                <a:spcPct val="107000"/>
              </a:lnSpc>
            </a:pP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75817" y="5687888"/>
            <a:ext cx="929062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Факторинг</a:t>
            </a:r>
            <a:endParaRPr lang="ru-RU" sz="1600" dirty="0"/>
          </a:p>
          <a:p>
            <a:r>
              <a:rPr lang="ru-RU" sz="1300" dirty="0"/>
              <a:t>финансовые услуги для поставщиков товаров и их покупателей, работающих на условиях отсрочки платежа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2" y="1737708"/>
            <a:ext cx="9290620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Кредит</a:t>
            </a:r>
            <a:endParaRPr lang="ru-RU" sz="1400" b="1" dirty="0"/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300" dirty="0"/>
              <a:t>финансирование (предоставление денежных средств) Банком на определённый срок и на определённых условиях с целью удовлетворения заявленной заёмщиком финансовой потребности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611156" y="4401434"/>
            <a:ext cx="9350622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Овердрафт</a:t>
            </a:r>
            <a:r>
              <a:rPr lang="ru-RU" sz="1600" dirty="0"/>
              <a:t> 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300" dirty="0"/>
              <a:t>кредитование расчетного счета клиента для оплаты им расчётных документов при недостаточности или отсутствии на расчётном счёте клиента-заемщика денежных средств (</a:t>
            </a:r>
            <a:r>
              <a:rPr lang="en-US" sz="1300" dirty="0"/>
              <a:t>O</a:t>
            </a:r>
            <a:r>
              <a:rPr lang="ru-RU" sz="1300" dirty="0" err="1"/>
              <a:t>verdraft</a:t>
            </a:r>
            <a:r>
              <a:rPr lang="ru-RU" sz="1300" dirty="0"/>
              <a:t> — перерасход)</a:t>
            </a:r>
          </a:p>
        </p:txBody>
      </p:sp>
    </p:spTree>
    <p:extLst>
      <p:ext uri="{BB962C8B-B14F-4D97-AF65-F5344CB8AC3E}">
        <p14:creationId xmlns:p14="http://schemas.microsoft.com/office/powerpoint/2010/main" xmlns="" val="1091786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626805" y="1051539"/>
            <a:ext cx="2827015" cy="350053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 Кредит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90944" y="424531"/>
            <a:ext cx="9521840" cy="621326"/>
          </a:xfrm>
        </p:spPr>
        <p:txBody>
          <a:bodyPr/>
          <a:lstStyle/>
          <a:p>
            <a:r>
              <a:rPr lang="ru-RU" sz="2800" dirty="0"/>
              <a:t>Форма предоставления кредита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3633793" y="1439416"/>
            <a:ext cx="2813038" cy="321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4" kern="120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600" b="1" kern="0" dirty="0">
                <a:solidFill>
                  <a:prstClr val="black"/>
                </a:solidFill>
              </a:rPr>
              <a:t>2. Кредитная линия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3"/>
          </p:nvPr>
        </p:nvSpPr>
        <p:spPr>
          <a:xfrm>
            <a:off x="290944" y="2207480"/>
            <a:ext cx="4042419" cy="4077547"/>
          </a:xfrm>
        </p:spPr>
        <p:txBody>
          <a:bodyPr/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1400" b="1" dirty="0"/>
              <a:t>С лимитом задолженности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1200" dirty="0"/>
              <a:t>Устанавливает максимально возможный остаток ссудной задолженности заемщика на конкретную дату.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1200" dirty="0"/>
              <a:t>В течение периода действия договора о предоставлении кредитной линии лимит задолженности может изменяться, в соответствии с установленными графиками увеличения/снижения лимита линии.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1200" dirty="0"/>
              <a:t>Как правило, кредитная линия с лимитом задолженности оформляется для кредитов на пополнение оборотных средств.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1200" dirty="0"/>
          </a:p>
          <a:p>
            <a:pPr algn="just"/>
            <a:endParaRPr lang="ru-RU" dirty="0"/>
          </a:p>
        </p:txBody>
      </p:sp>
      <p:sp>
        <p:nvSpPr>
          <p:cNvPr id="11" name="Текст 1"/>
          <p:cNvSpPr txBox="1">
            <a:spLocks/>
          </p:cNvSpPr>
          <p:nvPr/>
        </p:nvSpPr>
        <p:spPr>
          <a:xfrm>
            <a:off x="5513462" y="2209010"/>
            <a:ext cx="4042419" cy="4077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1400" b="1" dirty="0"/>
              <a:t>С лимитом выдачи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1200" dirty="0"/>
              <a:t>Предполагает ограничение по сумме предоставляемых в рамках договора средства.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1200" dirty="0"/>
              <a:t>Если устанавливается лимит в размере 10 млн. руб. – это предельная сумма, которая может быть перечислена с ссудного на расчетный счет заемщика по данному договору о предоставлении кредитной линии.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1200" dirty="0"/>
              <a:t>Как правило, кредитная линия с лимитом выдачи оформляется для кредитов на покупку основных средств.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1200" dirty="0"/>
          </a:p>
          <a:p>
            <a:pPr algn="just"/>
            <a:endParaRPr lang="ru-RU" dirty="0"/>
          </a:p>
        </p:txBody>
      </p:sp>
      <p:cxnSp>
        <p:nvCxnSpPr>
          <p:cNvPr id="14" name="Прямая со стрелкой 13"/>
          <p:cNvCxnSpPr>
            <a:endCxn id="2" idx="0"/>
          </p:cNvCxnSpPr>
          <p:nvPr/>
        </p:nvCxnSpPr>
        <p:spPr>
          <a:xfrm flipH="1">
            <a:off x="2312154" y="1760967"/>
            <a:ext cx="1314651" cy="4465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1" idx="0"/>
          </p:cNvCxnSpPr>
          <p:nvPr/>
        </p:nvCxnSpPr>
        <p:spPr>
          <a:xfrm>
            <a:off x="6453820" y="1760967"/>
            <a:ext cx="1080852" cy="44804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69535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90944" y="424531"/>
            <a:ext cx="9521840" cy="62132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 </a:t>
            </a:r>
            <a:r>
              <a:rPr lang="ru-RU" sz="2800" dirty="0"/>
              <a:t>Целевое использование (тип кредитного продукта)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431800" y="2221718"/>
            <a:ext cx="9452992" cy="340286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Кредитование текущей деятельности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Инвестиционное кредитование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Проектное финансирование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Тендерный кредит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Кредит на покрытие аккредитива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Кредитование экспортно-импортных операций</a:t>
            </a:r>
            <a:endParaRPr lang="en-US" sz="20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992179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Кредитование текущей деятельности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Твердые залоги (недвижимость, транспортные средства, оборудование)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денежных требований (в </a:t>
            </a:r>
            <a:r>
              <a:rPr lang="ru-RU" sz="1400" dirty="0" err="1"/>
              <a:t>т.ч</a:t>
            </a:r>
            <a:r>
              <a:rPr lang="ru-RU" sz="1400" dirty="0"/>
              <a:t>. ДДУ)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долей/акций компании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Поручительство собственников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88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500 млн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/>
            <a:r>
              <a:rPr lang="ru-RU" sz="1400" dirty="0"/>
              <a:t>Финансирование текущей деятельности Компании, в том числе пополнение оборотных средств, осуществление текущих расходов, исполнение текущих, государственных и экспортных контрактов</a:t>
            </a:r>
          </a:p>
          <a:p>
            <a:r>
              <a:rPr lang="ru-RU" sz="1400" dirty="0"/>
              <a:t> 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8" y="2830624"/>
            <a:ext cx="3192841" cy="88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r>
              <a:rPr lang="ru-RU" sz="1400" dirty="0"/>
              <a:t>До 2 лет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3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Гибкий подход к залогам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решения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график погашения, включая возможность предоставления льготного периода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к определению стоимости кредита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641840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 Инвестиционное кредитование / проектное финансирование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Твердые залоги (недвижимость, транспортные средства, оборудование)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денежных требований (в </a:t>
            </a:r>
            <a:r>
              <a:rPr lang="ru-RU" sz="1400" dirty="0" err="1"/>
              <a:t>т.ч</a:t>
            </a:r>
            <a:r>
              <a:rPr lang="ru-RU" sz="1400" dirty="0"/>
              <a:t>. ДДУ)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долей/акций компании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Поручительство собственников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88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4  млрд.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Финансирование предприятий на цели реализации средне- или долгосрочных проектов, расширения или приобретения производственных мощностей, открытие новых направлений бизнеса, в том числе «с нуля»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8" y="2830624"/>
            <a:ext cx="3192841" cy="88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r>
              <a:rPr lang="ru-RU" sz="1400" dirty="0"/>
              <a:t>До 6 лет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3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Гибкий подход к залогам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решения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график погашения, включая возможность предоставления льготного периода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к определению стоимости кредита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474935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 Тендерный кредит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Возможно без залога при наличии опыта реализации аналогичных контрактов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Поручительства собственников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50 млн.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Предоставление финансирования клиенту-участнику тендера на покрытие обеспечительного депозита, гарантирующего исполнения Клиентом оферты (конкурсного предложения, конкурса заявки), в том числе на электронных площадках 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www.solid.ru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9" y="2830624"/>
            <a:ext cx="4370973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pPr>
              <a:lnSpc>
                <a:spcPct val="100000"/>
              </a:lnSpc>
            </a:pPr>
            <a:r>
              <a:rPr lang="ru-RU" sz="1400" dirty="0"/>
              <a:t>Индивидуально, но не более 180 календарных дней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59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Минимальные требования к обеспечению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1373418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 Кредит на покрытие аккредитива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Твердые залоги (недвижимость, транспортные средства, оборудование)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денежных требований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товаров в обороте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Поручительство собственников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500 млн.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Предоставление финансирования по контрактам (в том числе ВЭД), условиями которых является применение аккредитивной схемы расчетов 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9" y="2830624"/>
            <a:ext cx="4370973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r>
              <a:rPr lang="ru-RU" sz="1400" dirty="0"/>
              <a:t>До 1 года</a:t>
            </a:r>
          </a:p>
          <a:p>
            <a:endParaRPr lang="ru-RU" sz="1400" dirty="0"/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59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Гибкий подход к залогам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график погашения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Дифференцированный подход к ценообразованию при расчетах внутри  Банка Солидарность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4070059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Кредитование экспортно-импортных операций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Твердые залоги (недвижимость, транспортные средства, оборудование)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денежных требований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товаров в обороте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Поручительство собственников</a:t>
            </a:r>
          </a:p>
          <a:p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88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500 млн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863352"/>
            <a:ext cx="9290621" cy="1967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2300" b="1" dirty="0"/>
              <a:t>Назначение</a:t>
            </a:r>
            <a:endParaRPr lang="ru-RU" sz="1900" b="1" dirty="0"/>
          </a:p>
          <a:p>
            <a:pPr algn="just">
              <a:lnSpc>
                <a:spcPct val="120000"/>
              </a:lnSpc>
              <a:spcAft>
                <a:spcPts val="661"/>
              </a:spcAft>
            </a:pPr>
            <a:r>
              <a:rPr lang="ru-RU" sz="1800" dirty="0"/>
              <a:t>Пополнение оборотных средств в отраслях сельское хозяйство; транспорт и связь; промышленность (электроэнергетика, химическая и нефтехимическая промышленность, легкая промышленность, лесная, деревообрабатывающая, целлюлозно-бумажная); сфера туризма и иные отрасли, ориентированные на сотрудничество по линии Российская Федерация – Социалистическая Республика Вьетнам и Российская Федерация – Китайская Народная Республика 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endParaRPr lang="ru-RU" sz="140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544368" y="2830624"/>
            <a:ext cx="3224328" cy="88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r>
              <a:rPr lang="ru-RU" sz="1400" dirty="0"/>
              <a:t>До 1 года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3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Гибкий подход к залогам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решения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Финансирование сопутствующих расходов по сделке (таможня, логистика, страхование)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график погашения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к определению стоимости кредита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36258" indent="-236258">
              <a:buFont typeface="Arial" panose="020B0604020202020204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220217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90944" y="424531"/>
            <a:ext cx="9521840" cy="621326"/>
          </a:xfrm>
        </p:spPr>
        <p:txBody>
          <a:bodyPr>
            <a:normAutofit/>
          </a:bodyPr>
          <a:lstStyle/>
          <a:p>
            <a:r>
              <a:rPr lang="ru-RU" sz="2400" dirty="0"/>
              <a:t>Банковские гарантии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03808" y="2231504"/>
            <a:ext cx="9452992" cy="34028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Тендерные гарантии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Гарантии возврата аванса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Гарантии исполнения контракта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Сервисные гарантии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Платежные гарантии (оборотные / </a:t>
            </a:r>
            <a:r>
              <a:rPr lang="ru-RU" sz="2000" dirty="0" err="1"/>
              <a:t>внеоборотные</a:t>
            </a:r>
            <a:r>
              <a:rPr lang="ru-RU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102143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  Тендерная гарантия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Возможно без залога при наличии опыта реализации аналогичных контрактов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Поручительства собственников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векселей/депозит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50 млн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Гарантия обеспечивает обязательства участника торгов перед его инициатором/бенефициаром по участию в конкурсе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9" y="2830624"/>
            <a:ext cx="4370973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pPr>
              <a:lnSpc>
                <a:spcPct val="100000"/>
              </a:lnSpc>
            </a:pPr>
            <a:r>
              <a:rPr lang="ru-RU" sz="1400" dirty="0"/>
              <a:t>Индивидуально, но не более 180 календарных дней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59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Минимальные требования к обеспечению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Индивидуальное ценообразование в зависимости от параметров сделки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для целевых клиентов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237868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00A78846-1AF7-4FB1-8D62-8C57E2A24B0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68636" y="1907468"/>
            <a:ext cx="9521840" cy="338437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+mj-lt"/>
                <a:cs typeface="Calibri Light" panose="020F0302020204030204" pitchFamily="34" charset="0"/>
              </a:rPr>
              <a:t>АО КБ «Солидарность» — универсальный Банк, с широкой региональной сетью, предоставляющий полный комплекс современных банковских продуктов и услуг для юридических и физических лиц.</a:t>
            </a:r>
          </a:p>
          <a:p>
            <a:pPr algn="just"/>
            <a:r>
              <a:rPr lang="ru-RU" sz="2000" b="1" dirty="0">
                <a:latin typeface="+mj-lt"/>
                <a:cs typeface="Calibri Light" panose="020F0302020204030204" pitchFamily="34" charset="0"/>
              </a:rPr>
              <a:t>Основным направлением Банка является предоставление полного спектра банковских услуг клиентам в РФ и партнерам из КНР и Социалистической Республики Вьетнам.</a:t>
            </a:r>
          </a:p>
          <a:p>
            <a:pPr algn="just"/>
            <a:r>
              <a:rPr lang="ru-RU" sz="2000" b="1" dirty="0">
                <a:latin typeface="+mj-lt"/>
                <a:cs typeface="Calibri Light" panose="020F0302020204030204" pitchFamily="34" charset="0"/>
              </a:rPr>
              <a:t>Наиболее представительные программы сотрудничества включают финансовую поддержку китайско-российских проектов с </a:t>
            </a:r>
            <a:r>
              <a:rPr lang="ru-RU" sz="2000" b="1" dirty="0" err="1">
                <a:latin typeface="+mj-lt"/>
                <a:cs typeface="Calibri Light" panose="020F0302020204030204" pitchFamily="34" charset="0"/>
              </a:rPr>
              <a:t>Huawei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000" b="1" dirty="0" err="1">
                <a:latin typeface="+mj-lt"/>
                <a:cs typeface="Calibri Light" panose="020F0302020204030204" pitchFamily="34" charset="0"/>
              </a:rPr>
              <a:t>Group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, </a:t>
            </a:r>
            <a:r>
              <a:rPr lang="ru-RU" sz="2000" b="1" dirty="0" err="1">
                <a:latin typeface="+mj-lt"/>
                <a:cs typeface="Calibri Light" panose="020F0302020204030204" pitchFamily="34" charset="0"/>
              </a:rPr>
              <a:t>Great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000" b="1" dirty="0" err="1">
                <a:latin typeface="+mj-lt"/>
                <a:cs typeface="Calibri Light" panose="020F0302020204030204" pitchFamily="34" charset="0"/>
              </a:rPr>
              <a:t>Wall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000" b="1" dirty="0" err="1">
                <a:latin typeface="+mj-lt"/>
                <a:cs typeface="Calibri Light" panose="020F0302020204030204" pitchFamily="34" charset="0"/>
              </a:rPr>
              <a:t>Motor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000" b="1" dirty="0" err="1">
                <a:latin typeface="+mj-lt"/>
                <a:cs typeface="Calibri Light" panose="020F0302020204030204" pitchFamily="34" charset="0"/>
              </a:rPr>
              <a:t>Group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, </a:t>
            </a:r>
            <a:r>
              <a:rPr lang="ru-RU" sz="2000" b="1" dirty="0" err="1">
                <a:latin typeface="+mj-lt"/>
                <a:cs typeface="Calibri Light" panose="020F0302020204030204" pitchFamily="34" charset="0"/>
              </a:rPr>
              <a:t>Haier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000" b="1" dirty="0" err="1">
                <a:latin typeface="+mj-lt"/>
                <a:cs typeface="Calibri Light" panose="020F0302020204030204" pitchFamily="34" charset="0"/>
              </a:rPr>
              <a:t>Group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, </a:t>
            </a:r>
            <a:r>
              <a:rPr lang="ru-RU" sz="2000" b="1" dirty="0" err="1">
                <a:latin typeface="+mj-lt"/>
                <a:cs typeface="Calibri Light" panose="020F0302020204030204" pitchFamily="34" charset="0"/>
              </a:rPr>
              <a:t>СиАрСиСи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.</a:t>
            </a:r>
          </a:p>
          <a:p>
            <a:endParaRPr lang="ru-RU" sz="1600" dirty="0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xmlns="" id="{218A4578-38D2-406C-A00A-EA17CC27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xmlns="" id="{AFBD9853-F6BD-4A80-8DC0-F2CC2EA9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9834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 Гарантия возврата аванса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Твердые залоги (недвижимость, транспортные средства, оборудование)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денежных требований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векселей/депозит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товаров в обороте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долей/акций компании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Поручительство собственников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500 млн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Гарантия обеспечивает возврат авансового платежа в случае неисполнения принципалом своих обязательств по контракту на поставку товаров, выполнение работ, оказание услуг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9" y="2830624"/>
            <a:ext cx="4370973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r>
              <a:rPr lang="ru-RU" sz="1400" dirty="0"/>
              <a:t>До 2 лет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59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Гибкий подход к залогам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Индивидуальное ценообразование в зависимости от параметров сделки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для целевых клиентов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228168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 Гарантии исполнения контракта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Твердые залоги (недвижимость, транспортные средства, оборудование)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денежных требований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векселей/депозит 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товаров в обороте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долей/акций компании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Поручительство собственников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26606" y="2631686"/>
            <a:ext cx="4376456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500 млн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Гарантия обеспечивает надлежащее исполнение принципалом своих обязательств по контракту на поставку товаров, выполнение работ, оказание услуг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616376" y="2631686"/>
            <a:ext cx="4370973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r>
              <a:rPr lang="ru-RU" sz="1400" dirty="0"/>
              <a:t>До 3 лет 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59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Гибкий подход к залогам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Индивидуальное ценообразование в зависимости от параметров сделки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для целевых клиентов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3877631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 Сервисная гарантия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Возможно без залога при наличии опыта реализации аналогичных контрактов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Поручительства собственников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50 млн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Гарантия обеспечивает исполнение принципалом своих гарантийных обязательств по контракту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9" y="2830624"/>
            <a:ext cx="4370973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pPr>
              <a:lnSpc>
                <a:spcPct val="100000"/>
              </a:lnSpc>
            </a:pPr>
            <a:r>
              <a:rPr lang="ru-RU" sz="1400" dirty="0"/>
              <a:t>Индивидуально, в соответствии с контрактом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59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Минимальные требования к обеспечению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Индивидуальное ценообразование в зависимости от параметров сделки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для целевых клиентов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3059435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 Платежная гарантия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Твердые залоги (недвижимость, транспортные средства, оборудование)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денежных требований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векселей/депозит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товаров в обороте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Залог долей/акций компании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Поручительство собственников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r>
              <a:rPr lang="ru-RU" sz="1400" dirty="0"/>
              <a:t>До 200 млн руб. 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Гарантия обеспечивает исполнение денежного обязательства покупателя по оплате товаров или услуг по контракту, если контрактом предусмотрена отсрочка платежа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9" y="2830624"/>
            <a:ext cx="4370973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r>
              <a:rPr lang="ru-RU" sz="1400" dirty="0"/>
              <a:t>До 1 года 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59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Гибкий подход к залогам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Индивидуальное ценообразование в зависимости от параметров сделки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для целевых клиентов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3746394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Овердрафт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12191" y="4031705"/>
            <a:ext cx="4384105" cy="237626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Обеспечение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Возможно без залога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Поручительства собственников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715324"/>
            <a:ext cx="4376456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pPr>
              <a:lnSpc>
                <a:spcPct val="100000"/>
              </a:lnSpc>
            </a:pPr>
            <a:r>
              <a:rPr lang="ru-RU" sz="1400" dirty="0"/>
              <a:t>Индивидуально, в зависимости от оборотов компании в Банке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кредитование расчетного счета клиента для оплаты им расчётных документов при недостаточности или отсутствии на расчётном счёте клиента-заемщика денежных средств (</a:t>
            </a:r>
            <a:r>
              <a:rPr lang="ru-RU" sz="1400" dirty="0" err="1"/>
              <a:t>Overdraft</a:t>
            </a:r>
            <a:r>
              <a:rPr lang="ru-RU" sz="1400" dirty="0"/>
              <a:t> — перерасход).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endParaRPr lang="ru-RU" sz="140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9" y="2830624"/>
            <a:ext cx="4370973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r>
              <a:rPr lang="ru-RU" sz="1400" dirty="0"/>
              <a:t>До 60 дней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431839" y="4031705"/>
            <a:ext cx="4384105" cy="259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Гибкий подход к залогам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для целевых клиентов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Установление лимита до перевода оборотов в Банк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985020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12192" y="291403"/>
            <a:ext cx="9303752" cy="621326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Факторниг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19840" y="2830624"/>
            <a:ext cx="4376456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Сумма</a:t>
            </a:r>
            <a:r>
              <a:rPr lang="ru-RU" sz="1600" dirty="0"/>
              <a:t> </a:t>
            </a:r>
          </a:p>
          <a:p>
            <a:pPr>
              <a:lnSpc>
                <a:spcPct val="100000"/>
              </a:lnSpc>
            </a:pPr>
            <a:r>
              <a:rPr lang="ru-RU" sz="1400" dirty="0"/>
              <a:t>До 50 млн. руб., но не более 90% от суммы поставки </a:t>
            </a:r>
          </a:p>
          <a:p>
            <a:pPr>
              <a:lnSpc>
                <a:spcPct val="100000"/>
              </a:lnSpc>
            </a:pPr>
            <a:endParaRPr lang="ru-RU" sz="1400" dirty="0"/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12191" y="938624"/>
            <a:ext cx="9290621" cy="172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Назначение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r>
              <a:rPr lang="ru-RU" sz="1400" dirty="0"/>
              <a:t>Для любых дебиторов</a:t>
            </a:r>
          </a:p>
          <a:p>
            <a:pPr algn="just">
              <a:lnSpc>
                <a:spcPct val="107000"/>
              </a:lnSpc>
              <a:spcAft>
                <a:spcPts val="661"/>
              </a:spcAft>
            </a:pPr>
            <a:endParaRPr lang="ru-RU" sz="140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5431839" y="2830624"/>
            <a:ext cx="4370973" cy="98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61"/>
              </a:spcAft>
            </a:pPr>
            <a:r>
              <a:rPr lang="ru-RU" sz="1600" b="1" dirty="0"/>
              <a:t>Срок</a:t>
            </a:r>
            <a:endParaRPr lang="ru-RU" sz="1400" dirty="0"/>
          </a:p>
          <a:p>
            <a:r>
              <a:rPr lang="ru-RU" sz="1400" dirty="0"/>
              <a:t>до 115 календарных дней, 45 календарных дней льготный период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353900" y="4895800"/>
            <a:ext cx="4384105" cy="2592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Высокая скорость принятия решений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Индивидуальный подход для целевых клиентов</a:t>
            </a:r>
          </a:p>
          <a:p>
            <a:endParaRPr lang="ru-RU" sz="1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3942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7C6462-F5DA-4F22-B5BE-CA3A75EC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www.solid.ru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AAE961-DEE8-42CB-B8FE-094CB4F9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21167022-B2D9-4EA4-A22F-5D38353AD32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63848" y="2231504"/>
            <a:ext cx="8352928" cy="129614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1"/>
                </a:solidFill>
              </a:rPr>
              <a:t>Обладая широкой линейкой продуктов и услуг, Банк готов </a:t>
            </a:r>
            <a:r>
              <a:rPr lang="ru-RU" sz="3200" u="sng" dirty="0">
                <a:solidFill>
                  <a:schemeClr val="accent1"/>
                </a:solidFill>
              </a:rPr>
              <a:t>проявлять максимальную гибкость</a:t>
            </a:r>
            <a:r>
              <a:rPr lang="ru-RU" sz="3200" dirty="0">
                <a:solidFill>
                  <a:schemeClr val="accent1"/>
                </a:solidFill>
              </a:rPr>
              <a:t> и предложить </a:t>
            </a:r>
            <a:r>
              <a:rPr lang="ru-RU" sz="3200" b="1" u="sng" dirty="0">
                <a:solidFill>
                  <a:schemeClr val="accent1"/>
                </a:solidFill>
              </a:rPr>
              <a:t>индивидуальные</a:t>
            </a:r>
            <a:r>
              <a:rPr lang="ru-RU" sz="3200" u="sng" dirty="0">
                <a:solidFill>
                  <a:schemeClr val="accent1"/>
                </a:solidFill>
              </a:rPr>
              <a:t> условия и подход</a:t>
            </a:r>
            <a:r>
              <a:rPr lang="ru-RU" sz="32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7" name="Текст 1"/>
          <p:cNvSpPr txBox="1">
            <a:spLocks/>
          </p:cNvSpPr>
          <p:nvPr/>
        </p:nvSpPr>
        <p:spPr>
          <a:xfrm>
            <a:off x="6696496" y="6191944"/>
            <a:ext cx="2972320" cy="376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800" dirty="0"/>
              <a:t>АО КБ «Солидарность»</a:t>
            </a:r>
          </a:p>
          <a:p>
            <a:pPr algn="r"/>
            <a:r>
              <a:rPr lang="ru-RU" sz="800" dirty="0"/>
              <a:t>Генеральная лицензия ЦБ РФ №554 от 14 июля 2017 г.</a:t>
            </a:r>
          </a:p>
        </p:txBody>
      </p:sp>
    </p:spTree>
    <p:extLst>
      <p:ext uri="{BB962C8B-B14F-4D97-AF65-F5344CB8AC3E}">
        <p14:creationId xmlns:p14="http://schemas.microsoft.com/office/powerpoint/2010/main" xmlns="" val="76305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BE6934-29E8-47A5-865C-2D5F0F773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813" y="431304"/>
            <a:ext cx="9521840" cy="621326"/>
          </a:xfrm>
        </p:spPr>
        <p:txBody>
          <a:bodyPr>
            <a:normAutofit/>
          </a:bodyPr>
          <a:lstStyle/>
          <a:p>
            <a:r>
              <a:rPr lang="ru-RU" sz="2400" i="0" u="none" strike="noStrike" baseline="0" dirty="0">
                <a:latin typeface="+mj-lt"/>
              </a:rPr>
              <a:t>РЕЙТИНГ И КАПИТАЛ БАНКА</a:t>
            </a:r>
            <a:endParaRPr lang="ru-RU" sz="3200" dirty="0">
              <a:latin typeface="+mj-lt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6CDAD3-3E31-4FA9-A2D4-D95A998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12BE4-CA75-45F7-AF91-1C2B07A6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E858600D-3B17-477F-8C3E-F3464052FDDE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/>
              <a:t>Рейтинговое агентство АКРА присвоило кредитный рейтинг АО КБ «Солидарность» B+(RU) </a:t>
            </a:r>
            <a:endParaRPr lang="en-US" sz="1800" b="1" dirty="0"/>
          </a:p>
          <a:p>
            <a:pPr algn="just"/>
            <a:r>
              <a:rPr lang="ru-RU" sz="1800" b="1" dirty="0"/>
              <a:t>Рейтинговое агентство </a:t>
            </a:r>
            <a:r>
              <a:rPr lang="en-US" sz="1800" b="1" dirty="0"/>
              <a:t>Moody’s</a:t>
            </a:r>
            <a:r>
              <a:rPr lang="ru-RU" sz="1800" b="1" dirty="0"/>
              <a:t> присвоило АО КБ «Солидарность» долгосрочный рейтинг банковских депозитов b2 </a:t>
            </a:r>
            <a:endParaRPr lang="en-US" sz="1800" b="1" dirty="0"/>
          </a:p>
          <a:p>
            <a:pPr algn="just"/>
            <a:r>
              <a:rPr lang="ru-RU" sz="1800" b="1" dirty="0"/>
              <a:t>Банк занимает </a:t>
            </a:r>
            <a:r>
              <a:rPr lang="ru-RU" sz="1800" b="1" dirty="0">
                <a:solidFill>
                  <a:srgbClr val="FF0000"/>
                </a:solidFill>
              </a:rPr>
              <a:t>87 место в рейтинге банков </a:t>
            </a:r>
            <a:r>
              <a:rPr lang="ru-RU" sz="1800" b="1" dirty="0"/>
              <a:t>по сумме активов нетто</a:t>
            </a:r>
          </a:p>
          <a:p>
            <a:pPr algn="just"/>
            <a:r>
              <a:rPr lang="ru-RU" sz="1800" b="1" dirty="0"/>
              <a:t>и </a:t>
            </a:r>
            <a:r>
              <a:rPr lang="ru-RU" sz="1800" b="1" dirty="0">
                <a:solidFill>
                  <a:srgbClr val="FF0000"/>
                </a:solidFill>
              </a:rPr>
              <a:t>2 место в регионе</a:t>
            </a:r>
            <a:r>
              <a:rPr lang="ru-RU" sz="1800" b="1" dirty="0"/>
              <a:t> (Самарская область)</a:t>
            </a:r>
          </a:p>
          <a:p>
            <a:pPr algn="just"/>
            <a:r>
              <a:rPr lang="ru-RU" sz="1800" b="1" dirty="0"/>
              <a:t>По данным на 1 октября 2020 г.:</a:t>
            </a:r>
          </a:p>
          <a:p>
            <a:pPr algn="just"/>
            <a:r>
              <a:rPr lang="ru-RU" sz="1800" b="1" dirty="0"/>
              <a:t>Сумма активов нетто составляет 63 633 778 тыс. руб.</a:t>
            </a:r>
          </a:p>
          <a:p>
            <a:pPr algn="just"/>
            <a:r>
              <a:rPr lang="ru-RU" sz="1800" b="1" dirty="0"/>
              <a:t>Сумма капитала (собственных средств) составляет 19 604 442 тыс. 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99685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BE6934-29E8-47A5-865C-2D5F0F773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813" y="431304"/>
            <a:ext cx="9521840" cy="621326"/>
          </a:xfrm>
        </p:spPr>
        <p:txBody>
          <a:bodyPr>
            <a:noAutofit/>
          </a:bodyPr>
          <a:lstStyle/>
          <a:p>
            <a:r>
              <a:rPr lang="ru-RU" sz="2400" i="0" u="none" strike="noStrike" baseline="0" dirty="0">
                <a:latin typeface="+mj-lt"/>
              </a:rPr>
              <a:t>КОРПОРАТИВНЫМ КЛИЕНТАМ</a:t>
            </a:r>
          </a:p>
          <a:p>
            <a:r>
              <a:rPr lang="ru-RU" sz="2400" i="0" u="none" strike="noStrike" baseline="0" dirty="0">
                <a:latin typeface="+mj-lt"/>
              </a:rPr>
              <a:t>МЫ ПРЕДЛАГАЕМ</a:t>
            </a:r>
            <a:endParaRPr lang="ru-RU" sz="2400" dirty="0">
              <a:latin typeface="+mj-lt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6CDAD3-3E31-4FA9-A2D4-D95A998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12BE4-CA75-45F7-AF91-1C2B07A6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E858600D-3B17-477F-8C3E-F3464052FDDE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79392" y="1439416"/>
            <a:ext cx="9521840" cy="504056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Расчетно-кассовое обслуживание в российских рублях, китайских юанях, долларах США, Евро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Депозиты для бизнеса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Конверсионные операции по льготному курсу, приближенному к биржевому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Сопровождение внешнеэкономической деятельности и валютный контроль операций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Выгодные тарифы по международным платежам в китайских юанях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Документарные операции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Международные аккредитивы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Хеджирование валютных рисков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Кредитование текущей деятельности, инвестиционное кредитование, проектное финансирование, овердрафт, факторинг и другие виды кредитования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Консультационные услуги по структурированию бизнеса и нестандартных сделок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Лизинг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Банковские гарантии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Программы страхования для бизнеса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17 отделений в Самарской области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/>
              <a:t>Филиалы: Москва, Санкт-Петербург, Екатеринбург, Иркут</a:t>
            </a:r>
            <a:r>
              <a:rPr lang="en-US" sz="1400" b="1" dirty="0"/>
              <a:t>c</a:t>
            </a:r>
            <a:r>
              <a:rPr lang="ru-RU" sz="1400" b="1" dirty="0"/>
              <a:t>к, Набережные Челны, Владивосток, Благовещенск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567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BE6934-29E8-47A5-865C-2D5F0F773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813" y="431304"/>
            <a:ext cx="9521840" cy="62132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+mj-lt"/>
              </a:rPr>
              <a:t>НАПРАВЛЕНИЯ БИЗНЕСА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6CDAD3-3E31-4FA9-A2D4-D95A998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12BE4-CA75-45F7-AF91-1C2B07A6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E858600D-3B17-477F-8C3E-F3464052FDDE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77813" y="1052630"/>
            <a:ext cx="9521840" cy="542734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/>
              <a:t>Предложение для бизнеса </a:t>
            </a:r>
            <a:r>
              <a:rPr lang="en-US" sz="1600" b="1" dirty="0"/>
              <a:t>(B2B)</a:t>
            </a:r>
            <a:endParaRPr lang="ru-RU" sz="1600" b="1" dirty="0"/>
          </a:p>
          <a:p>
            <a:r>
              <a:rPr lang="ru-RU" sz="1400" b="1" dirty="0"/>
              <a:t>Депозиты:</a:t>
            </a:r>
          </a:p>
          <a:p>
            <a:r>
              <a:rPr lang="ru-RU" sz="1400" b="1" dirty="0"/>
              <a:t>Овернайт</a:t>
            </a:r>
            <a:r>
              <a:rPr lang="ru-RU" sz="1400" dirty="0"/>
              <a:t> (короткий депозит с повышенной процентной ставкой)</a:t>
            </a:r>
          </a:p>
          <a:p>
            <a:r>
              <a:rPr lang="ru-RU" sz="1400" b="1" dirty="0"/>
              <a:t>Классический депозит </a:t>
            </a:r>
            <a:r>
              <a:rPr lang="ru-RU" sz="1400" dirty="0"/>
              <a:t>(без пополнения / снятие с выплатой % в конце срока)</a:t>
            </a:r>
          </a:p>
          <a:p>
            <a:r>
              <a:rPr lang="ru-RU" sz="1400" b="1" dirty="0"/>
              <a:t>Универсальный депозит </a:t>
            </a:r>
            <a:r>
              <a:rPr lang="ru-RU" sz="1400" dirty="0"/>
              <a:t>(с возможностью частичного возврата до фиксированной суммы)</a:t>
            </a:r>
          </a:p>
          <a:p>
            <a:r>
              <a:rPr lang="ru-RU" sz="1400" b="1" dirty="0"/>
              <a:t>Неснижаемый остаток </a:t>
            </a:r>
            <a:r>
              <a:rPr lang="ru-RU" sz="1400" dirty="0"/>
              <a:t>(возможность в любой момент использовать средства в работе)</a:t>
            </a:r>
          </a:p>
          <a:p>
            <a:endParaRPr lang="ru-RU" sz="1400" dirty="0"/>
          </a:p>
          <a:p>
            <a:endParaRPr lang="ru-RU" sz="1400" dirty="0"/>
          </a:p>
          <a:p>
            <a:r>
              <a:rPr lang="ru-RU" sz="1400" b="1" dirty="0"/>
              <a:t>Кредитование в рамках ПФО: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Предоставление финансирования прямых поставок товаров по линии Россия – Вьетнам и Россия – Китай. Реализация поставок осуществляется с привлечением согласованной с Банком логистической компании, проводящей экспертизу производителя товаров и их ликвидности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Предоставление финансирования для организации, запуска, расширения проектов российских и китайских или вьетнамских предпринимателей, ориентированных на сотрудничество по линии Россия – Вьетнам и Россия – Китай, в том числе, проектов «с нуля» при наличии соответствующих рекомендаций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Предоставление финансирования по контрактам (в том числе ВЭД), условиями которых является применение аккредитивной схемы расчетов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Финансирование (оборотные средства или инвестиционное назначение) целевых проектов по линии Россия – Вьетнам и Россия – Китай на индивидуальных условиях по согласованной с Банком структуре сделки</a:t>
            </a:r>
          </a:p>
          <a:p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endParaRPr lang="ru-RU" sz="1320" b="1" dirty="0"/>
          </a:p>
          <a:p>
            <a:endParaRPr lang="ru-RU" sz="1320" b="1" dirty="0"/>
          </a:p>
          <a:p>
            <a:endParaRPr lang="ru-RU" sz="1320" b="1" dirty="0"/>
          </a:p>
        </p:txBody>
      </p:sp>
    </p:spTree>
    <p:extLst>
      <p:ext uri="{BB962C8B-B14F-4D97-AF65-F5344CB8AC3E}">
        <p14:creationId xmlns:p14="http://schemas.microsoft.com/office/powerpoint/2010/main" xmlns="" val="145632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BE6934-29E8-47A5-865C-2D5F0F773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813" y="431304"/>
            <a:ext cx="9521840" cy="62132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+mj-lt"/>
              </a:rPr>
              <a:t>Депозиты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6CDAD3-3E31-4FA9-A2D4-D95A998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12BE4-CA75-45F7-AF91-1C2B07A6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Заголовок 2"/>
          <p:cNvSpPr>
            <a:spLocks noGrp="1"/>
          </p:cNvSpPr>
          <p:nvPr>
            <p:ph type="ctrTitle"/>
          </p:nvPr>
        </p:nvSpPr>
        <p:spPr>
          <a:xfrm>
            <a:off x="277813" y="871666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Овернайт </a:t>
            </a:r>
            <a:br>
              <a:rPr lang="ru-RU" sz="1800" b="1" dirty="0"/>
            </a:br>
            <a:endParaRPr lang="ru-RU" sz="1300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3"/>
          </p:nvPr>
        </p:nvSpPr>
        <p:spPr>
          <a:xfrm>
            <a:off x="277813" y="5026708"/>
            <a:ext cx="4618483" cy="1541832"/>
          </a:xfrm>
        </p:spPr>
        <p:txBody>
          <a:bodyPr/>
          <a:lstStyle/>
          <a:p>
            <a:pPr algn="just"/>
            <a:r>
              <a:rPr lang="ru-RU" sz="14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Короткий депозит сроком на один рабочий день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Заключение сделок через интернет-банк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Точечная оптимизация финансов компании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157235"/>
              </p:ext>
            </p:extLst>
          </p:nvPr>
        </p:nvGraphicFramePr>
        <p:xfrm>
          <a:off x="2625433" y="2511853"/>
          <a:ext cx="4608512" cy="1033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4608">
                  <a:extLst>
                    <a:ext uri="{9D8B030D-6E8A-4147-A177-3AD203B41FA5}">
                      <a16:colId xmlns:a16="http://schemas.microsoft.com/office/drawing/2014/main" xmlns="" val="3147375497"/>
                    </a:ext>
                  </a:extLst>
                </a:gridCol>
                <a:gridCol w="1057521">
                  <a:extLst>
                    <a:ext uri="{9D8B030D-6E8A-4147-A177-3AD203B41FA5}">
                      <a16:colId xmlns:a16="http://schemas.microsoft.com/office/drawing/2014/main" xmlns="" val="3156975715"/>
                    </a:ext>
                  </a:extLst>
                </a:gridCol>
                <a:gridCol w="1166383">
                  <a:extLst>
                    <a:ext uri="{9D8B030D-6E8A-4147-A177-3AD203B41FA5}">
                      <a16:colId xmlns:a16="http://schemas.microsoft.com/office/drawing/2014/main" xmlns="" val="1704690383"/>
                    </a:ext>
                  </a:extLst>
                </a:gridCol>
              </a:tblGrid>
              <a:tr h="344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Сумма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Валюта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день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643138"/>
                  </a:ext>
                </a:extLst>
              </a:tr>
              <a:tr h="344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u="none" strike="noStrike" dirty="0">
                          <a:effectLst/>
                        </a:rPr>
                        <a:t>от 10 </a:t>
                      </a:r>
                      <a:r>
                        <a:rPr lang="ru-RU" sz="1300" b="0" u="none" strike="noStrike" dirty="0" err="1">
                          <a:effectLst/>
                        </a:rPr>
                        <a:t>тыс</a:t>
                      </a:r>
                      <a:r>
                        <a:rPr lang="ru-RU" sz="1300" b="0" u="none" strike="noStrike" dirty="0">
                          <a:effectLst/>
                        </a:rPr>
                        <a:t> до 10 млн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RUB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3.80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2278121"/>
                  </a:ext>
                </a:extLst>
              </a:tr>
              <a:tr h="344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u="none" strike="noStrike" dirty="0">
                          <a:effectLst/>
                        </a:rPr>
                        <a:t>свыше 10 млн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RUB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4.00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6873314"/>
                  </a:ext>
                </a:extLst>
              </a:tr>
            </a:tbl>
          </a:graphicData>
        </a:graphic>
      </p:graphicFrame>
      <p:sp>
        <p:nvSpPr>
          <p:cNvPr id="12" name="Текст 1"/>
          <p:cNvSpPr txBox="1">
            <a:spLocks/>
          </p:cNvSpPr>
          <p:nvPr/>
        </p:nvSpPr>
        <p:spPr>
          <a:xfrm>
            <a:off x="7534672" y="6299012"/>
            <a:ext cx="2134144" cy="269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800" dirty="0"/>
              <a:t>Ставки действительны на 24.11.2020</a:t>
            </a:r>
          </a:p>
        </p:txBody>
      </p:sp>
    </p:spTree>
    <p:extLst>
      <p:ext uri="{BB962C8B-B14F-4D97-AF65-F5344CB8AC3E}">
        <p14:creationId xmlns:p14="http://schemas.microsoft.com/office/powerpoint/2010/main" xmlns="" val="26998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BE6934-29E8-47A5-865C-2D5F0F773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813" y="431304"/>
            <a:ext cx="9521840" cy="62132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+mj-lt"/>
              </a:rPr>
              <a:t>Депозиты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6CDAD3-3E31-4FA9-A2D4-D95A998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12BE4-CA75-45F7-AF91-1C2B07A6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Заголовок 2"/>
          <p:cNvSpPr>
            <a:spLocks noGrp="1"/>
          </p:cNvSpPr>
          <p:nvPr>
            <p:ph type="ctrTitle"/>
          </p:nvPr>
        </p:nvSpPr>
        <p:spPr>
          <a:xfrm>
            <a:off x="277813" y="871666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Классический депозит </a:t>
            </a:r>
            <a:br>
              <a:rPr lang="ru-RU" sz="1800" b="1" dirty="0"/>
            </a:br>
            <a:endParaRPr lang="ru-RU" sz="1300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3"/>
          </p:nvPr>
        </p:nvSpPr>
        <p:spPr>
          <a:xfrm>
            <a:off x="277813" y="5390676"/>
            <a:ext cx="4906515" cy="1177864"/>
          </a:xfrm>
        </p:spPr>
        <p:txBody>
          <a:bodyPr/>
          <a:lstStyle/>
          <a:p>
            <a:pPr algn="just"/>
            <a:r>
              <a:rPr lang="ru-RU" sz="14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Максимальный процент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Без пополнения и расходных операций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Проценты в конце срока</a:t>
            </a:r>
            <a:endParaRPr lang="ru-RU" dirty="0"/>
          </a:p>
        </p:txBody>
      </p:sp>
      <p:sp>
        <p:nvSpPr>
          <p:cNvPr id="9" name="Текст 1"/>
          <p:cNvSpPr txBox="1">
            <a:spLocks/>
          </p:cNvSpPr>
          <p:nvPr/>
        </p:nvSpPr>
        <p:spPr>
          <a:xfrm>
            <a:off x="7534672" y="6299012"/>
            <a:ext cx="2134144" cy="269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800" dirty="0"/>
              <a:t>Ставки действительны на 24.11.2020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1E097203-7567-4E8B-AD06-E7A60CCCC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1185678"/>
              </p:ext>
            </p:extLst>
          </p:nvPr>
        </p:nvGraphicFramePr>
        <p:xfrm>
          <a:off x="277814" y="1808636"/>
          <a:ext cx="9587034" cy="3141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7764">
                  <a:extLst>
                    <a:ext uri="{9D8B030D-6E8A-4147-A177-3AD203B41FA5}">
                      <a16:colId xmlns:a16="http://schemas.microsoft.com/office/drawing/2014/main" xmlns="" val="3642928821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1687088756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1618583822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1009956395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2082644080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3500186169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3586423435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786566400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2818205775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719996294"/>
                    </a:ext>
                  </a:extLst>
                </a:gridCol>
                <a:gridCol w="797927">
                  <a:extLst>
                    <a:ext uri="{9D8B030D-6E8A-4147-A177-3AD203B41FA5}">
                      <a16:colId xmlns:a16="http://schemas.microsoft.com/office/drawing/2014/main" xmlns="" val="698580915"/>
                    </a:ext>
                  </a:extLst>
                </a:gridCol>
              </a:tblGrid>
              <a:tr h="46584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Сумма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72893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Валюта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2-15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15-30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31-90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91-180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181-270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271-365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366-730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731-1094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1095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extLst>
                  <a:ext uri="{0D108BD9-81ED-4DB2-BD59-A6C34878D82A}">
                    <a16:rowId xmlns:a16="http://schemas.microsoft.com/office/drawing/2014/main" xmlns="" val="1956151534"/>
                  </a:ext>
                </a:extLst>
              </a:tr>
              <a:tr h="4778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от 10 тыс до 10 млн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72893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RUB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extLst>
                  <a:ext uri="{0D108BD9-81ED-4DB2-BD59-A6C34878D82A}">
                    <a16:rowId xmlns:a16="http://schemas.microsoft.com/office/drawing/2014/main" xmlns="" val="3486251538"/>
                  </a:ext>
                </a:extLst>
              </a:tr>
              <a:tr h="24845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свыше 10 млн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72893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RUB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extLst>
                  <a:ext uri="{0D108BD9-81ED-4DB2-BD59-A6C34878D82A}">
                    <a16:rowId xmlns:a16="http://schemas.microsoft.com/office/drawing/2014/main" xmlns="" val="625277086"/>
                  </a:ext>
                </a:extLst>
              </a:tr>
              <a:tr h="4778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от 1 тыс до 100 тыс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72893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USD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extLst>
                  <a:ext uri="{0D108BD9-81ED-4DB2-BD59-A6C34878D82A}">
                    <a16:rowId xmlns:a16="http://schemas.microsoft.com/office/drawing/2014/main" xmlns="" val="3468624775"/>
                  </a:ext>
                </a:extLst>
              </a:tr>
              <a:tr h="24845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свыше 100 тыс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72893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USD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extLst>
                  <a:ext uri="{0D108BD9-81ED-4DB2-BD59-A6C34878D82A}">
                    <a16:rowId xmlns:a16="http://schemas.microsoft.com/office/drawing/2014/main" xmlns="" val="139852739"/>
                  </a:ext>
                </a:extLst>
              </a:tr>
              <a:tr h="4778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от 1 тыс до 100 тыс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72893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EUR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extLst>
                  <a:ext uri="{0D108BD9-81ED-4DB2-BD59-A6C34878D82A}">
                    <a16:rowId xmlns:a16="http://schemas.microsoft.com/office/drawing/2014/main" xmlns="" val="578449485"/>
                  </a:ext>
                </a:extLst>
              </a:tr>
              <a:tr h="24845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свыше 100 тыс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72893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EUR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extLst>
                  <a:ext uri="{0D108BD9-81ED-4DB2-BD59-A6C34878D82A}">
                    <a16:rowId xmlns:a16="http://schemas.microsoft.com/office/drawing/2014/main" xmlns="" val="3593542053"/>
                  </a:ext>
                </a:extLst>
              </a:tr>
              <a:tr h="24845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от 10 тыс до 2 млн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72893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extLst>
                  <a:ext uri="{0D108BD9-81ED-4DB2-BD59-A6C34878D82A}">
                    <a16:rowId xmlns:a16="http://schemas.microsoft.com/office/drawing/2014/main" xmlns="" val="572401545"/>
                  </a:ext>
                </a:extLst>
              </a:tr>
              <a:tr h="24845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свыше 2 млн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72893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9" marR="8099" marT="8099" marB="0" anchor="ctr"/>
                </a:tc>
                <a:extLst>
                  <a:ext uri="{0D108BD9-81ED-4DB2-BD59-A6C34878D82A}">
                    <a16:rowId xmlns:a16="http://schemas.microsoft.com/office/drawing/2014/main" xmlns="" val="1963897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622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BE6934-29E8-47A5-865C-2D5F0F773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813" y="431304"/>
            <a:ext cx="9521840" cy="62132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+mj-lt"/>
              </a:rPr>
              <a:t>Депозиты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6CDAD3-3E31-4FA9-A2D4-D95A998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12BE4-CA75-45F7-AF91-1C2B07A6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Заголовок 2"/>
          <p:cNvSpPr>
            <a:spLocks noGrp="1"/>
          </p:cNvSpPr>
          <p:nvPr>
            <p:ph type="ctrTitle"/>
          </p:nvPr>
        </p:nvSpPr>
        <p:spPr>
          <a:xfrm>
            <a:off x="277813" y="871666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Универсальный депозит</a:t>
            </a:r>
            <a:br>
              <a:rPr lang="ru-RU" sz="1800" b="1" dirty="0"/>
            </a:br>
            <a:endParaRPr lang="ru-RU" sz="1300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3"/>
          </p:nvPr>
        </p:nvSpPr>
        <p:spPr>
          <a:xfrm>
            <a:off x="277813" y="5390676"/>
            <a:ext cx="9521840" cy="1177864"/>
          </a:xfrm>
        </p:spPr>
        <p:txBody>
          <a:bodyPr/>
          <a:lstStyle/>
          <a:p>
            <a:pPr algn="just"/>
            <a:r>
              <a:rPr lang="ru-RU" sz="14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Пополнение без ограничений и расходные операции до неснижаемого остатка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Выплата процентов в конце срока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Удобный инструмент для управления финансами компании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2020974"/>
              </p:ext>
            </p:extLst>
          </p:nvPr>
        </p:nvGraphicFramePr>
        <p:xfrm>
          <a:off x="277813" y="1583430"/>
          <a:ext cx="9521839" cy="3366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6250">
                  <a:extLst>
                    <a:ext uri="{9D8B030D-6E8A-4147-A177-3AD203B41FA5}">
                      <a16:colId xmlns:a16="http://schemas.microsoft.com/office/drawing/2014/main" xmlns="" val="549784441"/>
                    </a:ext>
                  </a:extLst>
                </a:gridCol>
                <a:gridCol w="867555">
                  <a:extLst>
                    <a:ext uri="{9D8B030D-6E8A-4147-A177-3AD203B41FA5}">
                      <a16:colId xmlns:a16="http://schemas.microsoft.com/office/drawing/2014/main" xmlns="" val="577026569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1237479696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2513393341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2893777263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2165448819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1183404424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1803096171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2074975665"/>
                    </a:ext>
                  </a:extLst>
                </a:gridCol>
              </a:tblGrid>
              <a:tr h="48098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</a:rPr>
                        <a:t>Сумма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Валюта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&lt;15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15-30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31-90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91-180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181-270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271-365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366-730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4489454"/>
                  </a:ext>
                </a:extLst>
              </a:tr>
              <a:tr h="480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 5 млн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RUB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4.20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4.30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4.50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4.70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5.00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9906945"/>
                  </a:ext>
                </a:extLst>
              </a:tr>
              <a:tr h="480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 20 млн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RUB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4.30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4.40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4.60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5.10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5.60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5.70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0649298"/>
                  </a:ext>
                </a:extLst>
              </a:tr>
              <a:tr h="480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 100 </a:t>
                      </a:r>
                      <a:r>
                        <a:rPr lang="ru-RU" sz="1200" u="none" strike="noStrike" dirty="0" err="1">
                          <a:effectLst/>
                        </a:rPr>
                        <a:t>тыс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USD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0.70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0.90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8566532"/>
                  </a:ext>
                </a:extLst>
              </a:tr>
              <a:tr h="480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 300 </a:t>
                      </a:r>
                      <a:r>
                        <a:rPr lang="ru-RU" sz="1200" u="none" strike="noStrike" dirty="0" err="1">
                          <a:effectLst/>
                        </a:rPr>
                        <a:t>тыс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USD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0.80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1.00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1.20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1.40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1.50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7968700"/>
                  </a:ext>
                </a:extLst>
              </a:tr>
              <a:tr h="480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 100 </a:t>
                      </a:r>
                      <a:r>
                        <a:rPr lang="ru-RU" sz="1200" u="none" strike="noStrike" dirty="0" err="1">
                          <a:effectLst/>
                        </a:rPr>
                        <a:t>тыс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EUR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0.05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95828"/>
                  </a:ext>
                </a:extLst>
              </a:tr>
              <a:tr h="480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 300 </a:t>
                      </a:r>
                      <a:r>
                        <a:rPr lang="ru-RU" sz="1200" u="none" strike="noStrike" dirty="0" err="1">
                          <a:effectLst/>
                        </a:rPr>
                        <a:t>тыс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EUR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0.05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0.05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6683957"/>
                  </a:ext>
                </a:extLst>
              </a:tr>
            </a:tbl>
          </a:graphicData>
        </a:graphic>
      </p:graphicFrame>
      <p:sp>
        <p:nvSpPr>
          <p:cNvPr id="9" name="Текст 1"/>
          <p:cNvSpPr txBox="1">
            <a:spLocks/>
          </p:cNvSpPr>
          <p:nvPr/>
        </p:nvSpPr>
        <p:spPr>
          <a:xfrm>
            <a:off x="7534672" y="6299012"/>
            <a:ext cx="2134144" cy="269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800" dirty="0"/>
              <a:t>Ставки действительны на 24.11.2020</a:t>
            </a:r>
          </a:p>
        </p:txBody>
      </p:sp>
    </p:spTree>
    <p:extLst>
      <p:ext uri="{BB962C8B-B14F-4D97-AF65-F5344CB8AC3E}">
        <p14:creationId xmlns:p14="http://schemas.microsoft.com/office/powerpoint/2010/main" xmlns="" val="100856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BE6934-29E8-47A5-865C-2D5F0F773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813" y="431304"/>
            <a:ext cx="9521840" cy="62132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+mj-lt"/>
              </a:rPr>
              <a:t>Депозиты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6CDAD3-3E31-4FA9-A2D4-D95A998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www.solid.ru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12BE4-CA75-45F7-AF91-1C2B07A6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5F0-59B3-42F5-8207-AE4D054C2BC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Заголовок 2"/>
          <p:cNvSpPr>
            <a:spLocks noGrp="1"/>
          </p:cNvSpPr>
          <p:nvPr>
            <p:ph type="ctrTitle"/>
          </p:nvPr>
        </p:nvSpPr>
        <p:spPr>
          <a:xfrm>
            <a:off x="277813" y="871666"/>
            <a:ext cx="9303752" cy="621326"/>
          </a:xfrm>
        </p:spPr>
        <p:txBody>
          <a:bodyPr>
            <a:noAutofit/>
          </a:bodyPr>
          <a:lstStyle/>
          <a:p>
            <a:r>
              <a:rPr lang="ru-RU" sz="1800" b="1" dirty="0"/>
              <a:t>НЕСНИЖАЕМЫЙ ОСТАТОК</a:t>
            </a:r>
            <a:br>
              <a:rPr lang="ru-RU" sz="1800" b="1" dirty="0"/>
            </a:br>
            <a:endParaRPr lang="ru-RU" sz="1300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3"/>
          </p:nvPr>
        </p:nvSpPr>
        <p:spPr>
          <a:xfrm>
            <a:off x="277813" y="5390676"/>
            <a:ext cx="9521840" cy="1177864"/>
          </a:xfrm>
        </p:spPr>
        <p:txBody>
          <a:bodyPr/>
          <a:lstStyle/>
          <a:p>
            <a:pPr algn="just"/>
            <a:r>
              <a:rPr lang="ru-RU" sz="1400" b="1" dirty="0"/>
              <a:t>Преимущества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Проценты на сумму неснижаемого остатка на расчетном счете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Выплата процентов в конце срока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r>
              <a:rPr lang="ru-RU" sz="1200" dirty="0"/>
              <a:t>Возможность в любой момент использовать средства в работе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1104734"/>
              </p:ext>
            </p:extLst>
          </p:nvPr>
        </p:nvGraphicFramePr>
        <p:xfrm>
          <a:off x="277814" y="2519536"/>
          <a:ext cx="9521839" cy="1594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6251">
                  <a:extLst>
                    <a:ext uri="{9D8B030D-6E8A-4147-A177-3AD203B41FA5}">
                      <a16:colId xmlns:a16="http://schemas.microsoft.com/office/drawing/2014/main" xmlns="" val="3862663446"/>
                    </a:ext>
                  </a:extLst>
                </a:gridCol>
                <a:gridCol w="867554">
                  <a:extLst>
                    <a:ext uri="{9D8B030D-6E8A-4147-A177-3AD203B41FA5}">
                      <a16:colId xmlns:a16="http://schemas.microsoft.com/office/drawing/2014/main" xmlns="" val="2227049306"/>
                    </a:ext>
                  </a:extLst>
                </a:gridCol>
                <a:gridCol w="1913724">
                  <a:extLst>
                    <a:ext uri="{9D8B030D-6E8A-4147-A177-3AD203B41FA5}">
                      <a16:colId xmlns:a16="http://schemas.microsoft.com/office/drawing/2014/main" xmlns="" val="1726663436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394097150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4283161208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4209899241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1142175575"/>
                    </a:ext>
                  </a:extLst>
                </a:gridCol>
                <a:gridCol w="956862">
                  <a:extLst>
                    <a:ext uri="{9D8B030D-6E8A-4147-A177-3AD203B41FA5}">
                      <a16:colId xmlns:a16="http://schemas.microsoft.com/office/drawing/2014/main" xmlns="" val="415796332"/>
                    </a:ext>
                  </a:extLst>
                </a:gridCol>
              </a:tblGrid>
              <a:tr h="318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Сумма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18411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Валюта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1-30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31-90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91-180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181-270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271-365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366-455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2675764"/>
                  </a:ext>
                </a:extLst>
              </a:tr>
              <a:tr h="318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от 10 </a:t>
                      </a:r>
                      <a:r>
                        <a:rPr lang="ru-RU" sz="1300" u="none" strike="noStrike" dirty="0" err="1">
                          <a:effectLst/>
                        </a:rPr>
                        <a:t>тыс</a:t>
                      </a:r>
                      <a:r>
                        <a:rPr lang="ru-RU" sz="1300" u="none" strike="noStrike" dirty="0">
                          <a:effectLst/>
                        </a:rPr>
                        <a:t> до 10 млн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18411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RUB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4.20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4.40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4.80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5.00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5.30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5.50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8964660"/>
                  </a:ext>
                </a:extLst>
              </a:tr>
              <a:tr h="318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свыше 10 млн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18411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RUB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4.30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4.50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4.90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5.10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5.40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5.60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4733294"/>
                  </a:ext>
                </a:extLst>
              </a:tr>
              <a:tr h="318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от 1 </a:t>
                      </a:r>
                      <a:r>
                        <a:rPr lang="ru-RU" sz="1300" u="none" strike="noStrike" dirty="0" err="1">
                          <a:effectLst/>
                        </a:rPr>
                        <a:t>тыс</a:t>
                      </a:r>
                      <a:r>
                        <a:rPr lang="ru-RU" sz="1300" u="none" strike="noStrike" dirty="0">
                          <a:effectLst/>
                        </a:rPr>
                        <a:t> до 100 </a:t>
                      </a:r>
                      <a:r>
                        <a:rPr lang="ru-RU" sz="1300" u="none" strike="noStrike" dirty="0" err="1">
                          <a:effectLst/>
                        </a:rPr>
                        <a:t>тыс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18411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USD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0.50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0.60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0.75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0.90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1.05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1.20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8341496"/>
                  </a:ext>
                </a:extLst>
              </a:tr>
              <a:tr h="318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свыше 100 </a:t>
                      </a:r>
                      <a:r>
                        <a:rPr lang="ru-RU" sz="1300" u="none" strike="noStrike" dirty="0" err="1">
                          <a:effectLst/>
                        </a:rPr>
                        <a:t>тыс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18411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USD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0.60 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0.70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0.85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1.00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1.15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1.30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57" marR="13157" marT="1315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9024157"/>
                  </a:ext>
                </a:extLst>
              </a:tr>
            </a:tbl>
          </a:graphicData>
        </a:graphic>
      </p:graphicFrame>
      <p:sp>
        <p:nvSpPr>
          <p:cNvPr id="9" name="Текст 1"/>
          <p:cNvSpPr txBox="1">
            <a:spLocks/>
          </p:cNvSpPr>
          <p:nvPr/>
        </p:nvSpPr>
        <p:spPr>
          <a:xfrm>
            <a:off x="7534672" y="6299012"/>
            <a:ext cx="2134144" cy="269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378013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26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4039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2052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0065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8078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6091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4104" indent="0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800" dirty="0"/>
              <a:t>Ставки действительны на 24.11.2020</a:t>
            </a:r>
          </a:p>
        </p:txBody>
      </p:sp>
    </p:spTree>
    <p:extLst>
      <p:ext uri="{BB962C8B-B14F-4D97-AF65-F5344CB8AC3E}">
        <p14:creationId xmlns:p14="http://schemas.microsoft.com/office/powerpoint/2010/main" xmlns="" val="4196725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олидарно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E3B30"/>
      </a:accent1>
      <a:accent2>
        <a:srgbClr val="434343"/>
      </a:accent2>
      <a:accent3>
        <a:srgbClr val="818A93"/>
      </a:accent3>
      <a:accent4>
        <a:srgbClr val="242E37"/>
      </a:accent4>
      <a:accent5>
        <a:srgbClr val="D9D9D9"/>
      </a:accent5>
      <a:accent6>
        <a:srgbClr val="860000"/>
      </a:accent6>
      <a:hlink>
        <a:srgbClr val="0563C1"/>
      </a:hlink>
      <a:folHlink>
        <a:srgbClr val="954F72"/>
      </a:folHlink>
    </a:clrScheme>
    <a:fontScheme name="Другая 1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F707EBB8-E767-4731-8DDE-307D8EFD9587}" vid="{A942E776-0F9A-4560-890B-937D8CC51C5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4480</TotalTime>
  <Words>2108</Words>
  <Application>Microsoft Office PowerPoint</Application>
  <PresentationFormat>Произвольный</PresentationFormat>
  <Paragraphs>568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Тема1</vt:lpstr>
      <vt:lpstr>Слайд 1</vt:lpstr>
      <vt:lpstr>Слайд 2</vt:lpstr>
      <vt:lpstr>Слайд 3</vt:lpstr>
      <vt:lpstr>Слайд 4</vt:lpstr>
      <vt:lpstr>Слайд 5</vt:lpstr>
      <vt:lpstr>Овернайт  </vt:lpstr>
      <vt:lpstr>Классический депозит  </vt:lpstr>
      <vt:lpstr>Универсальный депозит </vt:lpstr>
      <vt:lpstr>НЕСНИЖАЕМЫЙ ОСТАТОК </vt:lpstr>
      <vt:lpstr>Банк Солидарность предлагает своим клиентам широкий спектр кредитных продуктов: от готовых решений до индивидуальных условий, разработанных под потребности каждого финансируемого проекта</vt:lpstr>
      <vt:lpstr>1. Кредит</vt:lpstr>
      <vt:lpstr>Слайд 12</vt:lpstr>
      <vt:lpstr>Кредитование текущей деятельности</vt:lpstr>
      <vt:lpstr> Инвестиционное кредитование / проектное финансирование</vt:lpstr>
      <vt:lpstr> Тендерный кредит</vt:lpstr>
      <vt:lpstr> Кредит на покрытие аккредитива</vt:lpstr>
      <vt:lpstr>Кредитование экспортно-импортных операций</vt:lpstr>
      <vt:lpstr>Слайд 18</vt:lpstr>
      <vt:lpstr>  Тендерная гарантия</vt:lpstr>
      <vt:lpstr> Гарантия возврата аванса</vt:lpstr>
      <vt:lpstr> Гарантии исполнения контракта</vt:lpstr>
      <vt:lpstr> Сервисная гарантия</vt:lpstr>
      <vt:lpstr> Платежная гарантия</vt:lpstr>
      <vt:lpstr>Овердрафт</vt:lpstr>
      <vt:lpstr>Факторниг</vt:lpstr>
      <vt:lpstr>Слайд 26</vt:lpstr>
    </vt:vector>
  </TitlesOfParts>
  <Company>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УУ</dc:title>
  <dc:creator>User</dc:creator>
  <cp:lastModifiedBy>Zezina</cp:lastModifiedBy>
  <cp:revision>898</cp:revision>
  <cp:lastPrinted>2020-11-23T16:31:07Z</cp:lastPrinted>
  <dcterms:created xsi:type="dcterms:W3CDTF">2012-01-10T11:18:46Z</dcterms:created>
  <dcterms:modified xsi:type="dcterms:W3CDTF">2020-12-18T06:29:47Z</dcterms:modified>
</cp:coreProperties>
</file>